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60" r:id="rId5"/>
    <p:sldId id="259" r:id="rId6"/>
    <p:sldId id="280" r:id="rId7"/>
    <p:sldId id="281" r:id="rId8"/>
    <p:sldId id="279" r:id="rId9"/>
    <p:sldId id="263" r:id="rId10"/>
    <p:sldId id="274" r:id="rId11"/>
    <p:sldId id="275" r:id="rId12"/>
    <p:sldId id="276" r:id="rId13"/>
    <p:sldId id="282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9900"/>
    <a:srgbClr val="0000CC"/>
    <a:srgbClr val="66FFFF"/>
    <a:srgbClr val="ED120D"/>
    <a:srgbClr val="F32E29"/>
    <a:srgbClr val="191919"/>
    <a:srgbClr val="660066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326434" cy="2417440"/>
          </a:xfrm>
        </p:spPr>
        <p:txBody>
          <a:bodyPr>
            <a:noAutofit/>
            <a:scene3d>
              <a:camera prst="isometricOffAxis1Right"/>
              <a:lightRig rig="soft" dir="t">
                <a:rot lat="0" lon="0" rev="1722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ru-RU" sz="3200" dirty="0" smtClean="0">
                <a:ln w="635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личной безопасности в Криминогенных ситуациях</a:t>
            </a:r>
            <a:endParaRPr lang="ru-RU" sz="3200" dirty="0">
              <a:ln w="6350"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1032520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/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10 класс</a:t>
            </a:r>
          </a:p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ОБЖ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69" y="3503551"/>
            <a:ext cx="4113731" cy="3084874"/>
          </a:xfrm>
        </p:spPr>
      </p:pic>
      <p:sp>
        <p:nvSpPr>
          <p:cNvPr id="8" name="TextBox 7"/>
          <p:cNvSpPr txBox="1"/>
          <p:nvPr/>
        </p:nvSpPr>
        <p:spPr>
          <a:xfrm>
            <a:off x="399340" y="620688"/>
            <a:ext cx="41726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>
                <a:latin typeface="Calibri" panose="020F0502020204030204" pitchFamily="34" charset="0"/>
              </a:rPr>
              <a:t>Входите в лифт, только убедившись, что на площадке нет постороннего, который вслед за вами зайдёт в кабину.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340" y="3861048"/>
            <a:ext cx="44606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>
                <a:latin typeface="Calibri" panose="020F0502020204030204" pitchFamily="34" charset="0"/>
              </a:rPr>
              <a:t>Если вы вошли в лифт </a:t>
            </a:r>
            <a:r>
              <a:rPr lang="ru-RU" sz="2600" b="1" dirty="0" smtClean="0">
                <a:latin typeface="Calibri" panose="020F0502020204030204" pitchFamily="34" charset="0"/>
              </a:rPr>
              <a:t>              с </a:t>
            </a:r>
            <a:r>
              <a:rPr lang="ru-RU" sz="2600" b="1" dirty="0">
                <a:latin typeface="Calibri" panose="020F0502020204030204" pitchFamily="34" charset="0"/>
              </a:rPr>
              <a:t>незнакомцем, не стойте </a:t>
            </a:r>
            <a:r>
              <a:rPr lang="ru-RU" sz="2600" b="1" dirty="0" smtClean="0">
                <a:latin typeface="Calibri" panose="020F0502020204030204" pitchFamily="34" charset="0"/>
              </a:rPr>
              <a:t>       в </a:t>
            </a:r>
            <a:r>
              <a:rPr lang="ru-RU" sz="2600" b="1" dirty="0">
                <a:latin typeface="Calibri" panose="020F0502020204030204" pitchFamily="34" charset="0"/>
              </a:rPr>
              <a:t>лифте к нему спиной </a:t>
            </a:r>
            <a:r>
              <a:rPr lang="ru-RU" sz="2600" b="1" dirty="0" smtClean="0">
                <a:latin typeface="Calibri" panose="020F0502020204030204" pitchFamily="34" charset="0"/>
              </a:rPr>
              <a:t>                      и </a:t>
            </a:r>
            <a:r>
              <a:rPr lang="ru-RU" sz="2600" b="1" dirty="0">
                <a:latin typeface="Calibri" panose="020F0502020204030204" pitchFamily="34" charset="0"/>
              </a:rPr>
              <a:t>наблюдайте за его действиями.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6" y="620687"/>
            <a:ext cx="4231928" cy="27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704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412776"/>
            <a:ext cx="4176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</a:rPr>
              <a:t>Оказавшись с подозрительным пассажиром в кабине лифта нажмите одновременно кнопки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ВЫЗОВ  </a:t>
            </a:r>
            <a:r>
              <a:rPr lang="ru-RU" sz="3200" b="1" dirty="0">
                <a:latin typeface="Calibri" panose="020F0502020204030204" pitchFamily="34" charset="0"/>
              </a:rPr>
              <a:t>и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 СТОП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5565"/>
            <a:ext cx="2327709" cy="20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74790"/>
            <a:ext cx="515151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b="1" dirty="0">
                <a:latin typeface="Calibri" panose="020F0502020204030204" pitchFamily="34" charset="0"/>
              </a:rPr>
              <a:t>При нападении на вас в лифте кричите, шумите, стучите по стенам кабины. </a:t>
            </a:r>
            <a:endParaRPr lang="ru-RU" sz="2500" b="1" dirty="0" smtClean="0">
              <a:latin typeface="Calibri" panose="020F0502020204030204" pitchFamily="34" charset="0"/>
            </a:endParaRPr>
          </a:p>
          <a:p>
            <a:pPr lvl="0"/>
            <a:endParaRPr lang="ru-RU" sz="2500" b="1" dirty="0" smtClean="0">
              <a:latin typeface="Calibri" panose="020F0502020204030204" pitchFamily="34" charset="0"/>
            </a:endParaRPr>
          </a:p>
          <a:p>
            <a:pPr lvl="0"/>
            <a:r>
              <a:rPr lang="ru-RU" sz="2500" b="1" dirty="0" smtClean="0">
                <a:latin typeface="Calibri" panose="020F0502020204030204" pitchFamily="34" charset="0"/>
              </a:rPr>
              <a:t>Защищайтесь </a:t>
            </a:r>
            <a:r>
              <a:rPr lang="ru-RU" sz="2500" b="1" dirty="0">
                <a:latin typeface="Calibri" panose="020F0502020204030204" pitchFamily="34" charset="0"/>
              </a:rPr>
              <a:t>любым способом, используя право необходимой обороны</a:t>
            </a:r>
            <a:r>
              <a:rPr lang="ru-RU" sz="2500" b="1" dirty="0" smtClean="0">
                <a:latin typeface="Calibri" panose="020F0502020204030204" pitchFamily="34" charset="0"/>
              </a:rPr>
              <a:t>.</a:t>
            </a:r>
          </a:p>
          <a:p>
            <a:pPr lvl="0"/>
            <a:endParaRPr lang="ru-RU" sz="2500" b="1" dirty="0">
              <a:latin typeface="Calibri" panose="020F0502020204030204" pitchFamily="34" charset="0"/>
            </a:endParaRPr>
          </a:p>
          <a:p>
            <a:pPr lvl="0"/>
            <a:r>
              <a:rPr lang="ru-RU" sz="2500" b="1" dirty="0">
                <a:latin typeface="Calibri" panose="020F0502020204030204" pitchFamily="34" charset="0"/>
              </a:rPr>
              <a:t>Постоянно нажимайте кнопку ближайшего этажа</a:t>
            </a:r>
            <a:r>
              <a:rPr lang="ru-RU" sz="2500" b="1" dirty="0" smtClean="0">
                <a:latin typeface="Calibri" panose="020F0502020204030204" pitchFamily="34" charset="0"/>
              </a:rPr>
              <a:t>.</a:t>
            </a:r>
          </a:p>
          <a:p>
            <a:pPr lvl="0"/>
            <a:endParaRPr lang="ru-RU" sz="2500" b="1" dirty="0">
              <a:latin typeface="Calibri" panose="020F0502020204030204" pitchFamily="34" charset="0"/>
            </a:endParaRPr>
          </a:p>
          <a:p>
            <a:pPr lvl="0"/>
            <a:r>
              <a:rPr lang="ru-RU" sz="2500" b="1" dirty="0">
                <a:latin typeface="Calibri" panose="020F0502020204030204" pitchFamily="34" charset="0"/>
              </a:rPr>
              <a:t>Если двери лифта открылись, постарайтесь выскочить на площадку, позовите жильцов дома на помощь</a:t>
            </a:r>
            <a:r>
              <a:rPr lang="ru-RU" sz="2500" b="1" dirty="0" smtClean="0">
                <a:latin typeface="Calibri" panose="020F0502020204030204" pitchFamily="34" charset="0"/>
              </a:rPr>
              <a:t>.</a:t>
            </a:r>
            <a:endParaRPr lang="ru-RU" sz="25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3" y="293542"/>
            <a:ext cx="3233936" cy="2017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10710"/>
            <a:ext cx="3221124" cy="2191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3221124" cy="21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61331"/>
            <a:ext cx="489654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>
                <a:latin typeface="Calibri" panose="020F0502020204030204" pitchFamily="34" charset="0"/>
              </a:rPr>
              <a:t>Оказавшись в безопасности, немедленно позвоните в органы правопорядка по телефону 02 или по единому номеру 112 для вызова экстренных оперативных служб с любого телефонного аппарата </a:t>
            </a:r>
            <a:r>
              <a:rPr lang="ru-RU" sz="2500" b="1" dirty="0">
                <a:latin typeface="Calibri" panose="020F0502020204030204" pitchFamily="34" charset="0"/>
              </a:rPr>
              <a:t>сообщите, что с вами произошло</a:t>
            </a:r>
            <a:r>
              <a:rPr lang="ru-RU" sz="2500" dirty="0">
                <a:latin typeface="Calibri" panose="020F0502020204030204" pitchFamily="34" charset="0"/>
              </a:rPr>
              <a:t>, точный адрес, а также приметы и направление ухода нападавшего. </a:t>
            </a:r>
            <a:endParaRPr lang="ru-RU" sz="2500" dirty="0" smtClean="0">
              <a:latin typeface="Calibri" panose="020F0502020204030204" pitchFamily="34" charset="0"/>
            </a:endParaRPr>
          </a:p>
          <a:p>
            <a:pPr lvl="0"/>
            <a:r>
              <a:rPr lang="ru-RU" sz="2500" dirty="0" smtClean="0">
                <a:latin typeface="Calibri" panose="020F0502020204030204" pitchFamily="34" charset="0"/>
              </a:rPr>
              <a:t>Можно </a:t>
            </a:r>
            <a:r>
              <a:rPr lang="ru-RU" sz="2500" dirty="0">
                <a:latin typeface="Calibri" panose="020F0502020204030204" pitchFamily="34" charset="0"/>
              </a:rPr>
              <a:t>также воспользоваться телефонами экстренных служб сотовых операторов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81" y="1196752"/>
            <a:ext cx="3636402" cy="2424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69" y="3654765"/>
            <a:ext cx="3608914" cy="24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Нападение в подъезде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328592" cy="47091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650" dirty="0">
                <a:latin typeface="Calibri" panose="020F0502020204030204" pitchFamily="34" charset="0"/>
              </a:rPr>
              <a:t>Если дом оборудован домофоном, перед входом в подъезд вызовите свою квартиру и попросите родителей вас встретить.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50" dirty="0">
                <a:latin typeface="Calibri" panose="020F0502020204030204" pitchFamily="34" charset="0"/>
              </a:rPr>
              <a:t>Не выходите на лестницу в позднее время. Мусор лучше выносить утром.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50" dirty="0">
                <a:latin typeface="Calibri" panose="020F0502020204030204" pitchFamily="34" charset="0"/>
              </a:rPr>
              <a:t>При угрозе нападения поднимите шум, привлеките внимание соседей, постарайтесь выскочить на улицу</a:t>
            </a:r>
            <a:r>
              <a:rPr lang="ru-RU" sz="2650" dirty="0" smtClean="0">
                <a:latin typeface="Calibri" panose="020F0502020204030204" pitchFamily="34" charset="0"/>
              </a:rPr>
              <a:t>.</a:t>
            </a:r>
            <a:endParaRPr lang="ru-RU" sz="265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657599" cy="36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664"/>
            <a:ext cx="5148263" cy="471011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700" dirty="0" smtClean="0">
                <a:latin typeface="Calibri" panose="020F0502020204030204" pitchFamily="34" charset="0"/>
              </a:rPr>
              <a:t>При </a:t>
            </a:r>
            <a:r>
              <a:rPr lang="ru-RU" sz="2700" dirty="0">
                <a:latin typeface="Calibri" panose="020F0502020204030204" pitchFamily="34" charset="0"/>
              </a:rPr>
              <a:t>внезапном нападении оцените ситуацию и по возможности защищайтесь любым способом. Попытайтесь ошеломить нападающего, чтобы выиграть время, пока подоспеет какая-либо помощь.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700" dirty="0">
                <a:latin typeface="Calibri" panose="020F0502020204030204" pitchFamily="34" charset="0"/>
              </a:rPr>
              <a:t>Оказавшись в безопасности, немедленно сообщите о случившемся родителям и позвоните в органы правопорядка</a:t>
            </a:r>
            <a:r>
              <a:rPr lang="ru-RU" sz="2700" dirty="0" smtClean="0">
                <a:latin typeface="Calibri" panose="020F0502020204030204" pitchFamily="34" charset="0"/>
              </a:rPr>
              <a:t>.</a:t>
            </a:r>
            <a:endParaRPr lang="ru-RU" sz="27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07" y="764704"/>
            <a:ext cx="4200128" cy="236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07" y="3429000"/>
            <a:ext cx="4195459" cy="26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9412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Безопасность на улице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268760"/>
            <a:ext cx="5616624" cy="5472608"/>
          </a:xfrm>
        </p:spPr>
        <p:txBody>
          <a:bodyPr>
            <a:normAutofit/>
          </a:bodyPr>
          <a:lstStyle/>
          <a:p>
            <a:pPr marL="137160" indent="0">
              <a:spcAft>
                <a:spcPts val="1200"/>
              </a:spcAft>
              <a:buNone/>
            </a:pPr>
            <a:r>
              <a:rPr lang="ru-RU" dirty="0">
                <a:latin typeface="Calibri" panose="020F0502020204030204" pitchFamily="34" charset="0"/>
              </a:rPr>
              <a:t>Следует избегать кратчайших маршрутов, пролегающих через глухие дворы, пустыри, стройки, лесопосадки и другие малолюдные места.</a:t>
            </a:r>
          </a:p>
          <a:p>
            <a:pPr marL="137160" indent="0">
              <a:spcAft>
                <a:spcPts val="1200"/>
              </a:spcAft>
              <a:buNone/>
            </a:pPr>
            <a:r>
              <a:rPr lang="ru-RU" dirty="0">
                <a:latin typeface="Calibri" panose="020F0502020204030204" pitchFamily="34" charset="0"/>
              </a:rPr>
              <a:t>Хорошо изучите дорогу домой, имейте несколько вариантов движения.</a:t>
            </a: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Если вы оказались в малолюдном тёмном квартале, то идите посередине улицы.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2" y="3429000"/>
            <a:ext cx="2228850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83" y="1340768"/>
            <a:ext cx="3477689" cy="2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692696"/>
            <a:ext cx="5832648" cy="5976069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Необходимо знать, где на вашем пути находится ближайшее отделение правоохранительных органов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13716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Если вам необходимо возвращаться домой в тёмное время суток, позвоните домой, чтобы вас встретили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13716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Лучше идти по улице в тёмное время в группе, вышедшей из автобуса, метро, электрички.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7" y="3429000"/>
            <a:ext cx="3459214" cy="23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521296"/>
            <a:ext cx="5110189" cy="633670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Переходить по подземному переходу лучше в группе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Идти безопаснее по краю тротуара навстречу движению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13716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Увидев впереди группу людей или пьяного, лучше перейти на другую сторону улицы или изменить маршрут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13716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Если кто-то пытается с вами заговорить, не ввязывайтесь в разговор. </a:t>
            </a:r>
            <a:r>
              <a:rPr lang="ru-RU" dirty="0" smtClean="0">
                <a:latin typeface="Calibri" panose="020F0502020204030204" pitchFamily="34" charset="0"/>
              </a:rPr>
              <a:t>                Сделайте </a:t>
            </a:r>
            <a:r>
              <a:rPr lang="ru-RU" dirty="0">
                <a:latin typeface="Calibri" panose="020F0502020204030204" pitchFamily="34" charset="0"/>
              </a:rPr>
              <a:t>вид, что спешите, и идите в направлении освещённого и многолюдного места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13716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libri" panose="020F0502020204030204" pitchFamily="34" charset="0"/>
              </a:rPr>
              <a:t>Если автомобиль начинает медленно двигаться рядом, то разумнее перейти на другую сторону улицы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06" y="188640"/>
            <a:ext cx="3564396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42" y="4443796"/>
            <a:ext cx="3475360" cy="231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58" y="2097911"/>
            <a:ext cx="3582344" cy="23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CC"/>
                </a:solidFill>
                <a:effectLst/>
              </a:rPr>
              <a:t>Выводы</a:t>
            </a:r>
            <a:endParaRPr lang="ru-RU" sz="48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6984776" cy="5688632"/>
          </a:xfrm>
        </p:spPr>
        <p:txBody>
          <a:bodyPr>
            <a:normAutofit fontScale="92500" lnSpcReduction="20000"/>
          </a:bodyPr>
          <a:lstStyle/>
          <a:p>
            <a:pPr marL="137160" indent="0"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</a:rPr>
              <a:t>Чтобы чувствовать себя уверенно при возникновении криминогенных ситуаций, необходимо: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latin typeface="Calibri" panose="020F0502020204030204" pitchFamily="34" charset="0"/>
              </a:rPr>
              <a:t>научиться прогнозировать события;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Calibri" panose="020F0502020204030204" pitchFamily="34" charset="0"/>
              </a:rPr>
              <a:t>всегда стараться избегать опасных ситуаций;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latin typeface="Calibri" panose="020F0502020204030204" pitchFamily="34" charset="0"/>
              </a:rPr>
              <a:t>если есть возможность убежать, бежать немедленно;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Calibri" panose="020F0502020204030204" pitchFamily="34" charset="0"/>
              </a:rPr>
              <a:t>освоить несколько приёмов самообороны и в случае необходимости быть готовым защищать себя всеми доступными средствами</a:t>
            </a:r>
            <a:r>
              <a:rPr lang="ru-RU" sz="3200" b="1" dirty="0" smtClean="0">
                <a:latin typeface="Calibri" panose="020F0502020204030204" pitchFamily="34" charset="0"/>
              </a:rPr>
              <a:t>.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36021"/>
            <a:ext cx="2899811" cy="192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7781"/>
            <a:ext cx="2899811" cy="1779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8" y="4512065"/>
            <a:ext cx="2838825" cy="1951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968" y="980728"/>
            <a:ext cx="5060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Люди становятся жертвами насилия вследствие собственной беспечности и незнания правил личной безопасности</a:t>
            </a:r>
            <a:r>
              <a:rPr lang="ru-RU" sz="4000" i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15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9900"/>
                </a:solidFill>
                <a:effectLst/>
              </a:rPr>
              <a:t>Вопросы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>
                <a:latin typeface="Calibri" panose="020F0502020204030204" pitchFamily="34" charset="0"/>
              </a:rPr>
              <a:t>Почему поздно вечером на пустынной улице необходимо идти по тротуару всегда навстречу уличному движению и ближе к дорожной бровке?</a:t>
            </a:r>
          </a:p>
          <a:p>
            <a:pPr lvl="0"/>
            <a:r>
              <a:rPr lang="ru-RU" b="1" dirty="0">
                <a:latin typeface="Calibri" panose="020F0502020204030204" pitchFamily="34" charset="0"/>
              </a:rPr>
              <a:t>Какие подручные средства можно использовать для самообороны дома и на улице, если на вас напал преступник?</a:t>
            </a:r>
          </a:p>
          <a:p>
            <a:pPr lvl="0"/>
            <a:r>
              <a:rPr lang="ru-RU" b="1" dirty="0">
                <a:latin typeface="Calibri" panose="020F0502020204030204" pitchFamily="34" charset="0"/>
              </a:rPr>
              <a:t>Какие правила поведения и личной безопасности следует соблюдать, если вместе с вами в подъезд зашёл подозрительный незнакомец?</a:t>
            </a:r>
          </a:p>
          <a:p>
            <a:pPr lvl="0"/>
            <a:r>
              <a:rPr lang="ru-RU" b="1" dirty="0">
                <a:latin typeface="Calibri" panose="020F0502020204030204" pitchFamily="34" charset="0"/>
              </a:rPr>
              <a:t>Какие существуют общепринятые правила поведения для профилактики насилия?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/>
              </a:rPr>
              <a:t>Задания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200"/>
              </a:spcAft>
            </a:pPr>
            <a:r>
              <a:rPr lang="ru-RU" sz="3000" dirty="0">
                <a:solidFill>
                  <a:srgbClr val="00FFFF"/>
                </a:solidFill>
                <a:latin typeface="Calibri" panose="020F0502020204030204" pitchFamily="34" charset="0"/>
              </a:rPr>
              <a:t>Определите, какие места в вашем городе считаются опасными и почему. Продумайте, как это можно учесть при следовании в школу и из школы домой, а также при необходимости посещения других мест в городе.</a:t>
            </a:r>
          </a:p>
          <a:p>
            <a:pPr lvl="0">
              <a:spcAft>
                <a:spcPts val="1200"/>
              </a:spcAft>
            </a:pPr>
            <a:r>
              <a:rPr lang="ru-RU" sz="3000" dirty="0">
                <a:solidFill>
                  <a:srgbClr val="00FFFF"/>
                </a:solidFill>
                <a:latin typeface="Calibri" panose="020F0502020204030204" pitchFamily="34" charset="0"/>
              </a:rPr>
              <a:t>Решите ситуационную задачу: «Вас застала темнота на загородной улице. Рядом с вами останавливается машина, и незнакомый водитель просит вас сесть в салон автомобиля и показать дорогу. Ваши действия?»</a:t>
            </a:r>
          </a:p>
          <a:p>
            <a:pPr lvl="0"/>
            <a:r>
              <a:rPr lang="ru-RU" sz="3000" dirty="0">
                <a:solidFill>
                  <a:srgbClr val="00FFFF"/>
                </a:solidFill>
                <a:latin typeface="Calibri" panose="020F0502020204030204" pitchFamily="34" charset="0"/>
              </a:rPr>
              <a:t>С помощью средств массовой информации и Интернета подготовьте сообщение на тему «Криминогенная обстановка в городе (районе) моего проживания</a:t>
            </a:r>
            <a:r>
              <a:rPr lang="ru-RU" sz="3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».</a:t>
            </a:r>
            <a:endParaRPr lang="ru-RU" sz="300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933444" cy="3247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effectLst/>
                <a:latin typeface="Calibri" panose="020F0502020204030204" pitchFamily="34" charset="0"/>
              </a:rPr>
              <a:t>Однозначных рекомендаций </a:t>
            </a:r>
            <a:r>
              <a:rPr lang="ru-RU" sz="2600" b="1" dirty="0" smtClean="0">
                <a:effectLst/>
                <a:latin typeface="Calibri" panose="020F0502020204030204" pitchFamily="34" charset="0"/>
              </a:rPr>
              <a:t>на </a:t>
            </a:r>
            <a:r>
              <a:rPr lang="ru-RU" sz="2600" b="1" dirty="0">
                <a:effectLst/>
                <a:latin typeface="Calibri" panose="020F0502020204030204" pitchFamily="34" charset="0"/>
              </a:rPr>
              <a:t>все случаи жизни при попадании в криминогенные ситуации нет, так как они зависят от многих факторов. </a:t>
            </a:r>
            <a:endParaRPr lang="ru-RU" sz="2600" b="1" dirty="0" smtClean="0">
              <a:effectLst/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600" b="1" dirty="0" smtClean="0">
                <a:effectLst/>
                <a:latin typeface="Calibri" panose="020F0502020204030204" pitchFamily="34" charset="0"/>
              </a:rPr>
              <a:t>Поэтому </a:t>
            </a:r>
            <a:r>
              <a:rPr lang="ru-RU" sz="2600" b="1" dirty="0">
                <a:effectLst/>
                <a:latin typeface="Calibri" panose="020F0502020204030204" pitchFamily="34" charset="0"/>
              </a:rPr>
              <a:t>целесообразно использовать известные примеры, имевшие место в вашем городе, районе, населённом пункте. </a:t>
            </a:r>
            <a:endParaRPr lang="ru-RU" sz="2600" b="1" dirty="0" smtClean="0">
              <a:effectLst/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600" b="1" dirty="0" smtClean="0">
                <a:effectLst/>
                <a:latin typeface="Calibri" panose="020F0502020204030204" pitchFamily="34" charset="0"/>
              </a:rPr>
              <a:t>Опираясь </a:t>
            </a:r>
            <a:r>
              <a:rPr lang="ru-RU" sz="2600" b="1" dirty="0">
                <a:effectLst/>
                <a:latin typeface="Calibri" panose="020F0502020204030204" pitchFamily="34" charset="0"/>
              </a:rPr>
              <a:t>на известные факты, выработайте свою точку зрения на правила поведения в той или иной ситуации</a:t>
            </a:r>
            <a:r>
              <a:rPr lang="ru-RU" sz="2600" b="1" dirty="0" smtClean="0">
                <a:effectLst/>
                <a:latin typeface="Calibri" panose="020F0502020204030204" pitchFamily="34" charset="0"/>
              </a:rPr>
              <a:t>.</a:t>
            </a:r>
            <a:endParaRPr lang="ru-RU" sz="26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Криминогенные зоны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0" y="1916832"/>
            <a:ext cx="3421044" cy="1944294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203621" cy="212079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3588177" cy="2304256"/>
          </a:xfrm>
        </p:spPr>
      </p:pic>
      <p:sp>
        <p:nvSpPr>
          <p:cNvPr id="3" name="TextBox 2"/>
          <p:cNvSpPr txBox="1"/>
          <p:nvPr/>
        </p:nvSpPr>
        <p:spPr>
          <a:xfrm>
            <a:off x="323528" y="4581128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Это места, где преступнику легче всего совершить преступление и скрыться</a:t>
            </a:r>
            <a:endParaRPr lang="ru-RU" sz="2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КРИМИНОГЕННАЯ СИТУАЦИЯ </a:t>
            </a:r>
            <a:r>
              <a:rPr lang="ru-RU" sz="4000" dirty="0">
                <a:latin typeface="Calibri" panose="020F0502020204030204" pitchFamily="34" charset="0"/>
              </a:rPr>
              <a:t>(</a:t>
            </a:r>
            <a:r>
              <a:rPr lang="ru-RU" sz="4000" dirty="0" err="1">
                <a:latin typeface="Calibri" panose="020F0502020204030204" pitchFamily="34" charset="0"/>
              </a:rPr>
              <a:t>англ</a:t>
            </a:r>
            <a:r>
              <a:rPr lang="ru-RU" sz="4000" dirty="0">
                <a:latin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</a:rPr>
              <a:t>criminogen</a:t>
            </a:r>
            <a:r>
              <a:rPr lang="ru-RU" sz="4000" dirty="0">
                <a:latin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</a:rPr>
              <a:t>situation</a:t>
            </a:r>
            <a:r>
              <a:rPr lang="ru-RU" sz="4000" dirty="0">
                <a:latin typeface="Calibri" panose="020F0502020204030204" pitchFamily="34" charset="0"/>
              </a:rPr>
              <a:t>) - обстановка, характеризующаяся распространенностью преступных деяний, порождающая преступления, способствующая усилению преступности. </a:t>
            </a:r>
          </a:p>
        </p:txBody>
      </p:sp>
    </p:spTree>
    <p:extLst>
      <p:ext uri="{BB962C8B-B14F-4D97-AF65-F5344CB8AC3E}">
        <p14:creationId xmlns:p14="http://schemas.microsoft.com/office/powerpoint/2010/main" val="40992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64087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Криминогенная ситуация  </a:t>
            </a:r>
            <a:r>
              <a:rPr lang="ru-RU" sz="3200" b="1" dirty="0">
                <a:solidFill>
                  <a:srgbClr val="00FFFF"/>
                </a:solidFill>
              </a:rPr>
              <a:t>предшествует</a:t>
            </a:r>
            <a:r>
              <a:rPr lang="ru-RU" sz="3200" b="1" dirty="0"/>
              <a:t> преступлению, является его предпосылкой.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110770"/>
            <a:ext cx="57606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200" b="1" dirty="0">
                <a:latin typeface="Calibri" panose="020F0502020204030204" pitchFamily="34" charset="0"/>
              </a:rPr>
              <a:t>По источникам </a:t>
            </a:r>
            <a:r>
              <a:rPr lang="ru-RU" sz="2200" b="1" dirty="0" smtClean="0">
                <a:latin typeface="Calibri" panose="020F0502020204030204" pitchFamily="34" charset="0"/>
              </a:rPr>
              <a:t>возникновения криминогенные </a:t>
            </a:r>
            <a:r>
              <a:rPr lang="ru-RU" sz="2200" b="1" dirty="0">
                <a:latin typeface="Calibri" panose="020F0502020204030204" pitchFamily="34" charset="0"/>
              </a:rPr>
              <a:t>ситуации делятся: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</a:rPr>
              <a:t>на заранее создаваемые самим преступником</a:t>
            </a:r>
            <a:r>
              <a:rPr lang="ru-RU" sz="2200" dirty="0" smtClean="0">
                <a:latin typeface="Calibri" panose="020F0502020204030204" pitchFamily="34" charset="0"/>
              </a:rPr>
              <a:t>;</a:t>
            </a:r>
            <a:endParaRPr lang="ru-RU" sz="2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</a:rPr>
              <a:t>создаваемые преступником непреднамеренно;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</a:rPr>
              <a:t>возникшие в результате провоцирующих действий других лиц;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</a:rPr>
              <a:t>связанные со стихийными силами природы;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</a:rPr>
              <a:t>возникшие по стечению случайных обстоятельств.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9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693" y="764704"/>
            <a:ext cx="42893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</a:rPr>
              <a:t>Сама по себе криминогенная ситуация не влечет преступления (например, если в криминогенную ситуацию попал человек со стойкими социальными ценностями).</a:t>
            </a:r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650001" cy="35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  <a:scene3d>
              <a:camera prst="perspectiveBelow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200" dirty="0">
                <a:solidFill>
                  <a:srgbClr val="FFC000"/>
                </a:solidFill>
                <a:effectLst/>
              </a:rPr>
              <a:t>Общие правила личной безопасности в криминогенных ситуациях</a:t>
            </a:r>
            <a:br>
              <a:rPr lang="ru-RU" sz="3200" dirty="0">
                <a:solidFill>
                  <a:srgbClr val="FFC000"/>
                </a:solidFill>
                <a:effectLst/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552728" cy="47091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Старайтесь не попадать в опасные ситуации, угрожающие вашей жизни и здоровью.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Не ходите одни в отдалённые и безлюдные места.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Не принимайте подарки и угощения от незнакомых людей.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Не пускайте посторонних в свою квартиру.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Не садитесь в чужую машину.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Не входите с незнакомым человеком в лифт.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Соблюдайте правила безопасного поведения в общественных местах и в толпе.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latin typeface="Calibri" panose="020F0502020204030204" pitchFamily="34" charset="0"/>
              </a:rPr>
              <a:t>Будьте бдительными: не трогайте незнакомые подозрительные предметы</a:t>
            </a:r>
            <a:r>
              <a:rPr lang="ru-RU" sz="2300" b="1" dirty="0" smtClean="0">
                <a:latin typeface="Calibri" panose="020F0502020204030204" pitchFamily="34" charset="0"/>
              </a:rPr>
              <a:t>.</a:t>
            </a:r>
            <a:endParaRPr lang="ru-RU" sz="23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2558058" cy="1918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15" y="1246045"/>
            <a:ext cx="1390827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50" y="4645140"/>
            <a:ext cx="2244608" cy="16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Нападение в лифте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600400" cy="3285755"/>
          </a:xfrm>
        </p:spPr>
      </p:pic>
      <p:sp>
        <p:nvSpPr>
          <p:cNvPr id="6" name="TextBox 5"/>
          <p:cNvSpPr txBox="1"/>
          <p:nvPr/>
        </p:nvSpPr>
        <p:spPr>
          <a:xfrm>
            <a:off x="323528" y="170080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Входите в лифт только убедившись,  что на площадке нет постороннего, который вслед  за вами войдёт в кабину.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Если в вызванном вами лифте уже находится незнакомый  вам человек, внушающий подозрение, не входите в кабину.</a:t>
            </a:r>
            <a:endParaRPr lang="ru-RU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686</TotalTime>
  <Words>921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Обеспечение личной безопасности в Криминогенных ситуациях</vt:lpstr>
      <vt:lpstr>Презентация PowerPoint</vt:lpstr>
      <vt:lpstr>Презентация PowerPoint</vt:lpstr>
      <vt:lpstr>Криминогенные зоны</vt:lpstr>
      <vt:lpstr>Презентация PowerPoint</vt:lpstr>
      <vt:lpstr>Презентация PowerPoint</vt:lpstr>
      <vt:lpstr>Презентация PowerPoint</vt:lpstr>
      <vt:lpstr>Общие правила личной безопасности в криминогенных ситуациях </vt:lpstr>
      <vt:lpstr>Нападение в лифте</vt:lpstr>
      <vt:lpstr>Презентация PowerPoint</vt:lpstr>
      <vt:lpstr>Презентация PowerPoint</vt:lpstr>
      <vt:lpstr>Презентация PowerPoint</vt:lpstr>
      <vt:lpstr>Презентация PowerPoint</vt:lpstr>
      <vt:lpstr>Нападение в подъезде</vt:lpstr>
      <vt:lpstr>Презентация PowerPoint</vt:lpstr>
      <vt:lpstr>Безопасность на улице</vt:lpstr>
      <vt:lpstr>Презентация PowerPoint</vt:lpstr>
      <vt:lpstr>Презентация PowerPoint</vt:lpstr>
      <vt:lpstr>Выводы</vt:lpstr>
      <vt:lpstr>Вопросы</vt:lpstr>
      <vt:lpstr>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Криминогенные ситуации</dc:title>
  <dc:creator>admin</dc:creator>
  <cp:lastModifiedBy>admin</cp:lastModifiedBy>
  <cp:revision>46</cp:revision>
  <dcterms:created xsi:type="dcterms:W3CDTF">2015-11-08T23:40:20Z</dcterms:created>
  <dcterms:modified xsi:type="dcterms:W3CDTF">2015-11-17T22:51:38Z</dcterms:modified>
</cp:coreProperties>
</file>